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486" r:id="rId4"/>
    <p:sldId id="259" r:id="rId5"/>
    <p:sldId id="260" r:id="rId6"/>
    <p:sldId id="261" r:id="rId7"/>
    <p:sldId id="262" r:id="rId8"/>
    <p:sldId id="297" r:id="rId9"/>
    <p:sldId id="566" r:id="rId10"/>
    <p:sldId id="587" r:id="rId11"/>
    <p:sldId id="588" r:id="rId12"/>
    <p:sldId id="567" r:id="rId13"/>
    <p:sldId id="568" r:id="rId14"/>
    <p:sldId id="589" r:id="rId15"/>
    <p:sldId id="590" r:id="rId16"/>
    <p:sldId id="591" r:id="rId17"/>
    <p:sldId id="592" r:id="rId18"/>
    <p:sldId id="569" r:id="rId19"/>
    <p:sldId id="593" r:id="rId20"/>
    <p:sldId id="594" r:id="rId21"/>
    <p:sldId id="595" r:id="rId22"/>
    <p:sldId id="596" r:id="rId23"/>
    <p:sldId id="597" r:id="rId24"/>
    <p:sldId id="598" r:id="rId25"/>
    <p:sldId id="585" r:id="rId26"/>
    <p:sldId id="407" r:id="rId27"/>
    <p:sldId id="417" r:id="rId28"/>
    <p:sldId id="281" r:id="rId29"/>
    <p:sldId id="275" r:id="rId30"/>
    <p:sldId id="276" r:id="rId31"/>
    <p:sldId id="277" r:id="rId32"/>
    <p:sldId id="278" r:id="rId33"/>
    <p:sldId id="283" r:id="rId34"/>
    <p:sldId id="284" r:id="rId35"/>
    <p:sldId id="309" r:id="rId36"/>
    <p:sldId id="310" r:id="rId37"/>
    <p:sldId id="288" r:id="rId38"/>
    <p:sldId id="289" r:id="rId39"/>
    <p:sldId id="581" r:id="rId40"/>
    <p:sldId id="312" r:id="rId41"/>
    <p:sldId id="313"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2/24/2022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2/24/2022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2/24/2022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2/24/2022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2/24/2022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24/02/2022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24/02/2022</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24/02/2022</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24/02/2022</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24/02/2022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24/02/2022</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24/02/2022</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2/24/2022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2/24/2022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24/02/2022</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707886"/>
          </a:xfrm>
          <a:prstGeom prst="rect">
            <a:avLst/>
          </a:prstGeom>
        </p:spPr>
        <p:txBody>
          <a:bodyPr wrap="square">
            <a:spAutoFit/>
          </a:bodyPr>
          <a:lstStyle/>
          <a:p>
            <a:pPr algn="ctr" fontAlgn="auto">
              <a:spcBef>
                <a:spcPts val="0"/>
              </a:spcBef>
              <a:spcAft>
                <a:spcPts val="0"/>
              </a:spcAft>
              <a:defRPr/>
            </a:pP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23 </a:t>
            </a:r>
            <a:r>
              <a:rPr lang="en-US" sz="20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Rejab</a:t>
            </a:r>
            <a:r>
              <a:rPr lang="en-US"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0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25 </a:t>
            </a:r>
            <a:r>
              <a:rPr lang="en-US" sz="20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Februari</a:t>
            </a:r>
            <a:r>
              <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2022</a:t>
            </a:r>
            <a:endParaRPr lang="en-US" sz="20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endParaRPr>
          </a:p>
          <a:p>
            <a:pPr algn="ctr" fontAlgn="auto">
              <a:spcBef>
                <a:spcPts val="0"/>
              </a:spcBef>
              <a:spcAft>
                <a:spcPts val="0"/>
              </a:spcAft>
              <a:defRPr/>
            </a:pPr>
            <a:r>
              <a:rPr lang="en-US"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887602"/>
            <a:ext cx="1447800" cy="163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858569" y="1044643"/>
            <a:ext cx="6599632" cy="1323439"/>
          </a:xfrm>
          <a:prstGeom prst="rect">
            <a:avLst/>
          </a:prstGeom>
          <a:noFill/>
        </p:spPr>
        <p:txBody>
          <a:bodyPr wrap="square" lIns="91440" tIns="45720" rIns="91440" bIns="45720">
            <a:spAutoFit/>
            <a:scene3d>
              <a:camera prst="orthographicFront"/>
              <a:lightRig rig="soft" dir="tl">
                <a:rot lat="0" lon="0" rev="0"/>
              </a:lightRig>
            </a:scene3d>
            <a:sp3d extrusionH="57150" contourW="25400" prstMaterial="matte">
              <a:bevelT w="25400" h="55880" prst="angle"/>
              <a:contourClr>
                <a:schemeClr val="accent2">
                  <a:tint val="20000"/>
                </a:schemeClr>
              </a:contourClr>
            </a:sp3d>
          </a:bodyPr>
          <a:lstStyle/>
          <a:p>
            <a:pPr algn="ctr"/>
            <a:r>
              <a:rPr lang="en-US" sz="4000" b="1" spc="50" dirty="0" err="1">
                <a:ln w="11430"/>
                <a:solidFill>
                  <a:srgbClr val="7030A0"/>
                </a:solidFill>
                <a:effectLst>
                  <a:outerShdw blurRad="76200" dist="50800" dir="5400000" algn="tl" rotWithShape="0">
                    <a:srgbClr val="000000">
                      <a:alpha val="65000"/>
                    </a:srgbClr>
                  </a:outerShdw>
                </a:effectLst>
                <a:latin typeface="Bernard MT Condensed" pitchFamily="18" charset="0"/>
              </a:rPr>
              <a:t>Jabatan</a:t>
            </a:r>
            <a:r>
              <a:rPr lang="en-US" sz="4000" b="1" spc="50" dirty="0">
                <a:ln w="11430"/>
                <a:solidFill>
                  <a:srgbClr val="7030A0"/>
                </a:solidFill>
                <a:effectLst>
                  <a:outerShdw blurRad="76200" dist="50800" dir="5400000" algn="tl" rotWithShape="0">
                    <a:srgbClr val="000000">
                      <a:alpha val="65000"/>
                    </a:srgbClr>
                  </a:outerShdw>
                </a:effectLst>
                <a:latin typeface="Bernard MT Condensed" pitchFamily="18" charset="0"/>
              </a:rPr>
              <a:t> H</a:t>
            </a:r>
            <a:r>
              <a:rPr lang="en-US" sz="4000" b="1" spc="50" dirty="0" smtClean="0">
                <a:ln w="11430"/>
                <a:solidFill>
                  <a:srgbClr val="7030A0"/>
                </a:solidFill>
                <a:effectLst>
                  <a:outerShdw blurRad="76200" dist="50800" dir="5400000" algn="tl" rotWithShape="0">
                    <a:srgbClr val="000000">
                      <a:alpha val="65000"/>
                    </a:srgbClr>
                  </a:outerShdw>
                </a:effectLst>
                <a:latin typeface="Bernard MT Condensed" pitchFamily="18" charset="0"/>
              </a:rPr>
              <a:t>al </a:t>
            </a:r>
            <a:r>
              <a:rPr lang="en-US" sz="4000" b="1" spc="50" dirty="0" err="1">
                <a:ln w="11430"/>
                <a:solidFill>
                  <a:srgbClr val="7030A0"/>
                </a:solidFill>
                <a:effectLst>
                  <a:outerShdw blurRad="76200" dist="50800" dir="5400000" algn="tl" rotWithShape="0">
                    <a:srgbClr val="000000">
                      <a:alpha val="65000"/>
                    </a:srgbClr>
                  </a:outerShdw>
                </a:effectLst>
                <a:latin typeface="Bernard MT Condensed" pitchFamily="18" charset="0"/>
              </a:rPr>
              <a:t>E</a:t>
            </a:r>
            <a:r>
              <a:rPr lang="en-US" sz="4000" b="1" spc="50" dirty="0" err="1" smtClean="0">
                <a:ln w="11430"/>
                <a:solidFill>
                  <a:srgbClr val="7030A0"/>
                </a:solidFill>
                <a:effectLst>
                  <a:outerShdw blurRad="76200" dist="50800" dir="5400000" algn="tl" rotWithShape="0">
                    <a:srgbClr val="000000">
                      <a:alpha val="65000"/>
                    </a:srgbClr>
                  </a:outerShdw>
                </a:effectLst>
                <a:latin typeface="Bernard MT Condensed" pitchFamily="18" charset="0"/>
              </a:rPr>
              <a:t>hwal</a:t>
            </a:r>
            <a:r>
              <a:rPr lang="en-US" sz="4000" b="1" spc="50" dirty="0" smtClean="0">
                <a:ln w="11430"/>
                <a:solidFill>
                  <a:srgbClr val="7030A0"/>
                </a:solidFill>
                <a:effectLst>
                  <a:outerShdw blurRad="76200" dist="50800" dir="5400000" algn="tl" rotWithShape="0">
                    <a:srgbClr val="000000">
                      <a:alpha val="65000"/>
                    </a:srgbClr>
                  </a:outerShdw>
                </a:effectLst>
                <a:latin typeface="Bernard MT Condensed" pitchFamily="18" charset="0"/>
              </a:rPr>
              <a:t> Agama</a:t>
            </a:r>
          </a:p>
          <a:p>
            <a:pPr algn="ctr"/>
            <a:r>
              <a:rPr lang="en-US" sz="4000" b="1" spc="50" dirty="0" smtClean="0">
                <a:ln w="11430"/>
                <a:solidFill>
                  <a:srgbClr val="7030A0"/>
                </a:solidFill>
                <a:effectLst>
                  <a:outerShdw blurRad="76200" dist="50800" dir="5400000" algn="tl" rotWithShape="0">
                    <a:srgbClr val="000000">
                      <a:alpha val="65000"/>
                    </a:srgbClr>
                  </a:outerShdw>
                </a:effectLst>
                <a:latin typeface="Bernard MT Condensed" pitchFamily="18" charset="0"/>
              </a:rPr>
              <a:t>Terengganu</a:t>
            </a:r>
            <a:endParaRPr lang="en-US" sz="4000" b="1" spc="50" dirty="0">
              <a:ln w="11430"/>
              <a:solidFill>
                <a:srgbClr val="7030A0"/>
              </a:soli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1835618" y="2525125"/>
            <a:ext cx="5494911" cy="360040"/>
          </a:xfrm>
          <a:prstGeom prst="rect">
            <a:avLst/>
          </a:prstGeom>
          <a:no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ln w="1905"/>
                <a:solidFill>
                  <a:srgbClr val="002060"/>
                </a:solidFill>
                <a:effectLst>
                  <a:innerShdw blurRad="69850" dist="43180" dir="5400000">
                    <a:srgbClr val="000000">
                      <a:alpha val="65000"/>
                    </a:srgbClr>
                  </a:innerShdw>
                </a:effectLst>
                <a:latin typeface="Arial Rounded MT Bold" pitchFamily="34" charset="0"/>
                <a:cs typeface="Arial" pitchFamily="34" charset="0"/>
              </a:rPr>
              <a:t>KHUTBAH </a:t>
            </a:r>
            <a:r>
              <a:rPr lang="en-US" sz="2000" b="1" dirty="0" smtClean="0">
                <a:ln w="1905"/>
                <a:solidFill>
                  <a:srgbClr val="002060"/>
                </a:solidFill>
                <a:effectLst>
                  <a:innerShdw blurRad="69850" dist="43180" dir="5400000">
                    <a:srgbClr val="000000">
                      <a:alpha val="65000"/>
                    </a:srgbClr>
                  </a:innerShdw>
                </a:effectLst>
                <a:latin typeface="Arial Rounded MT Bold" pitchFamily="34" charset="0"/>
                <a:cs typeface="Arial" pitchFamily="34" charset="0"/>
              </a:rPr>
              <a:t>MULTIMEDIA </a:t>
            </a:r>
            <a:r>
              <a:rPr lang="ms-MY" sz="2000" b="1" dirty="0" smtClean="0">
                <a:ln w="1905"/>
                <a:solidFill>
                  <a:srgbClr val="002060"/>
                </a:solidFill>
                <a:effectLst>
                  <a:innerShdw blurRad="69850" dist="43180" dir="5400000">
                    <a:srgbClr val="000000">
                      <a:alpha val="65000"/>
                    </a:srgbClr>
                  </a:innerShdw>
                </a:effectLst>
                <a:latin typeface="Arial Rounded MT Bold" pitchFamily="34" charset="0"/>
                <a:cs typeface="Arial" pitchFamily="34" charset="0"/>
              </a:rPr>
              <a:t>Siri : 08 / 2022</a:t>
            </a:r>
            <a:endParaRPr lang="en-US" sz="2000" b="1" dirty="0">
              <a:ln w="1905"/>
              <a:solidFill>
                <a:srgbClr val="002060"/>
              </a:solidFill>
              <a:effectLst>
                <a:innerShdw blurRad="69850" dist="43180" dir="5400000">
                  <a:srgbClr val="000000">
                    <a:alpha val="65000"/>
                  </a:srgbClr>
                </a:innerShdw>
              </a:effectLst>
              <a:latin typeface="Arial Rounded MT Bold" pitchFamily="34" charset="0"/>
              <a:cs typeface="Arial" pitchFamily="34" charset="0"/>
            </a:endParaRPr>
          </a:p>
        </p:txBody>
      </p:sp>
      <p:sp>
        <p:nvSpPr>
          <p:cNvPr id="7" name="Rectangle 6"/>
          <p:cNvSpPr/>
          <p:nvPr/>
        </p:nvSpPr>
        <p:spPr>
          <a:xfrm>
            <a:off x="67689" y="3276600"/>
            <a:ext cx="8915399"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PERISTIWA ISRA' DAN MI'RAJ </a:t>
            </a:r>
          </a:p>
          <a:p>
            <a:pPr algn="ctr"/>
            <a:r>
              <a:rPr lang="sv-SE"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PENGHAYATAN SEPANJANG ZAMAN</a:t>
            </a:r>
          </a:p>
        </p:txBody>
      </p:sp>
    </p:spTree>
    <p:extLst>
      <p:ext uri="{BB962C8B-B14F-4D97-AF65-F5344CB8AC3E}">
        <p14:creationId xmlns:p14="http://schemas.microsoft.com/office/powerpoint/2010/main" val="3023928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5" name="Rounded Rectangle 4"/>
          <p:cNvSpPr/>
          <p:nvPr/>
        </p:nvSpPr>
        <p:spPr>
          <a:xfrm>
            <a:off x="4114800" y="914400"/>
            <a:ext cx="4343400" cy="240411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smtClean="0">
                <a:ln w="11430"/>
                <a:solidFill>
                  <a:srgbClr val="002060"/>
                </a:solidFill>
                <a:effectLst>
                  <a:outerShdw blurRad="76200" dist="50800" dir="5400000" algn="tl" rotWithShape="0">
                    <a:srgbClr val="000000">
                      <a:alpha val="65000"/>
                    </a:srgbClr>
                  </a:outerShdw>
                </a:effectLst>
              </a:rPr>
              <a:t>Perjalanan Baginda SAW </a:t>
            </a:r>
            <a:r>
              <a:rPr lang="sv-SE" sz="2800" b="1" spc="50" dirty="0">
                <a:ln w="11430"/>
                <a:solidFill>
                  <a:srgbClr val="002060"/>
                </a:solidFill>
                <a:effectLst>
                  <a:outerShdw blurRad="76200" dist="50800" dir="5400000" algn="tl" rotWithShape="0">
                    <a:srgbClr val="000000">
                      <a:alpha val="65000"/>
                    </a:srgbClr>
                  </a:outerShdw>
                </a:effectLst>
              </a:rPr>
              <a:t>dari Masjidil Haram ke Masjidil Aqsa dengan menunggang buraq.</a:t>
            </a:r>
            <a:endParaRPr lang="en-US" sz="2800" b="1" spc="50" dirty="0">
              <a:ln w="11430"/>
              <a:solidFill>
                <a:srgbClr val="002060"/>
              </a:solidFill>
              <a:effectLst>
                <a:outerShdw blurRad="76200" dist="50800" dir="5400000" algn="tl" rotWithShape="0">
                  <a:srgbClr val="000000">
                    <a:alpha val="65000"/>
                  </a:srgbClr>
                </a:outerShdw>
              </a:effectLst>
            </a:endParaRPr>
          </a:p>
        </p:txBody>
      </p:sp>
      <p:sp>
        <p:nvSpPr>
          <p:cNvPr id="4" name="Notched Right Arrow 3"/>
          <p:cNvSpPr/>
          <p:nvPr/>
        </p:nvSpPr>
        <p:spPr>
          <a:xfrm>
            <a:off x="805404" y="1514474"/>
            <a:ext cx="3276601" cy="120396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2" name="Snip Diagonal Corner Rectangle 1"/>
          <p:cNvSpPr/>
          <p:nvPr/>
        </p:nvSpPr>
        <p:spPr>
          <a:xfrm>
            <a:off x="119604" y="1811654"/>
            <a:ext cx="3657600" cy="6096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Makna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ISRA’</a:t>
            </a:r>
            <a:endParaRPr lang="en-US" sz="3200" dirty="0"/>
          </a:p>
        </p:txBody>
      </p:sp>
      <p:sp>
        <p:nvSpPr>
          <p:cNvPr id="9" name="Rounded Rectangle 8"/>
          <p:cNvSpPr/>
          <p:nvPr/>
        </p:nvSpPr>
        <p:spPr>
          <a:xfrm>
            <a:off x="4114800" y="3524806"/>
            <a:ext cx="4364620" cy="2723594"/>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smtClean="0">
                <a:ln w="11430"/>
                <a:solidFill>
                  <a:srgbClr val="7030A0"/>
                </a:solidFill>
                <a:effectLst>
                  <a:outerShdw blurRad="76200" dist="50800" dir="5400000" algn="tl" rotWithShape="0">
                    <a:srgbClr val="000000">
                      <a:alpha val="65000"/>
                    </a:srgbClr>
                  </a:outerShdw>
                </a:effectLst>
              </a:rPr>
              <a:t>Perjalanan </a:t>
            </a:r>
            <a:r>
              <a:rPr lang="sv-SE" sz="2800" b="1" spc="50" dirty="0">
                <a:ln w="11430"/>
                <a:solidFill>
                  <a:srgbClr val="7030A0"/>
                </a:solidFill>
                <a:effectLst>
                  <a:outerShdw blurRad="76200" dist="50800" dir="5400000" algn="tl" rotWithShape="0">
                    <a:srgbClr val="000000">
                      <a:alpha val="65000"/>
                    </a:srgbClr>
                  </a:outerShdw>
                </a:effectLst>
              </a:rPr>
              <a:t>Nabi dari Masjidil Aqsa hinggalah ke </a:t>
            </a:r>
            <a:r>
              <a:rPr lang="sv-SE" sz="2800" b="1" spc="50">
                <a:ln w="11430"/>
                <a:solidFill>
                  <a:srgbClr val="7030A0"/>
                </a:solidFill>
                <a:effectLst>
                  <a:outerShdw blurRad="76200" dist="50800" dir="5400000" algn="tl" rotWithShape="0">
                    <a:srgbClr val="000000">
                      <a:alpha val="65000"/>
                    </a:srgbClr>
                  </a:outerShdw>
                </a:effectLst>
              </a:rPr>
              <a:t>langit </a:t>
            </a:r>
            <a:r>
              <a:rPr lang="sv-SE" sz="2800" b="1" spc="50" smtClean="0">
                <a:ln w="11430"/>
                <a:solidFill>
                  <a:srgbClr val="7030A0"/>
                </a:solidFill>
                <a:effectLst>
                  <a:outerShdw blurRad="76200" dist="50800" dir="5400000" algn="tl" rotWithShape="0">
                    <a:srgbClr val="000000">
                      <a:alpha val="65000"/>
                    </a:srgbClr>
                  </a:outerShdw>
                </a:effectLst>
              </a:rPr>
              <a:t>ketujuh </a:t>
            </a:r>
            <a:r>
              <a:rPr lang="sv-SE" sz="2800" b="1" spc="50" dirty="0">
                <a:ln w="11430"/>
                <a:solidFill>
                  <a:srgbClr val="7030A0"/>
                </a:solidFill>
                <a:effectLst>
                  <a:outerShdw blurRad="76200" dist="50800" dir="5400000" algn="tl" rotWithShape="0">
                    <a:srgbClr val="000000">
                      <a:alpha val="65000"/>
                    </a:srgbClr>
                  </a:outerShdw>
                </a:effectLst>
              </a:rPr>
              <a:t>mengadap Allah swt setelah melepasi Sidratul Muntaha</a:t>
            </a:r>
            <a:endParaRPr lang="en-US" sz="2800" b="1" spc="50" dirty="0">
              <a:ln w="11430"/>
              <a:solidFill>
                <a:srgbClr val="7030A0"/>
              </a:solidFill>
              <a:effectLst>
                <a:outerShdw blurRad="76200" dist="50800" dir="5400000" algn="tl" rotWithShape="0">
                  <a:srgbClr val="000000">
                    <a:alpha val="65000"/>
                  </a:srgbClr>
                </a:outerShdw>
              </a:effectLst>
            </a:endParaRPr>
          </a:p>
        </p:txBody>
      </p:sp>
      <p:sp>
        <p:nvSpPr>
          <p:cNvPr id="7" name="Notched Right Arrow 6"/>
          <p:cNvSpPr/>
          <p:nvPr/>
        </p:nvSpPr>
        <p:spPr>
          <a:xfrm>
            <a:off x="823731" y="4073445"/>
            <a:ext cx="3276601" cy="120396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
        <p:nvSpPr>
          <p:cNvPr id="8" name="Snip Diagonal Corner Rectangle 7"/>
          <p:cNvSpPr/>
          <p:nvPr/>
        </p:nvSpPr>
        <p:spPr>
          <a:xfrm>
            <a:off x="137931" y="4370625"/>
            <a:ext cx="3657600" cy="6096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Makna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MI’RAJ</a:t>
            </a:r>
            <a:endParaRPr lang="en-US" sz="3200" dirty="0"/>
          </a:p>
        </p:txBody>
      </p:sp>
    </p:spTree>
    <p:extLst>
      <p:ext uri="{BB962C8B-B14F-4D97-AF65-F5344CB8AC3E}">
        <p14:creationId xmlns:p14="http://schemas.microsoft.com/office/powerpoint/2010/main" val="4275952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5" name="Rounded Rectangle 4"/>
          <p:cNvSpPr/>
          <p:nvPr/>
        </p:nvSpPr>
        <p:spPr>
          <a:xfrm>
            <a:off x="609600" y="1524000"/>
            <a:ext cx="8001002" cy="16002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smtClean="0">
                <a:ln w="11430"/>
                <a:solidFill>
                  <a:srgbClr val="002060"/>
                </a:solidFill>
                <a:effectLst>
                  <a:outerShdw blurRad="76200" dist="50800" dir="5400000" algn="tl" rotWithShape="0">
                    <a:srgbClr val="000000">
                      <a:alpha val="65000"/>
                    </a:srgbClr>
                  </a:outerShdw>
                </a:effectLst>
              </a:rPr>
              <a:t>Berlaku </a:t>
            </a:r>
            <a:r>
              <a:rPr lang="sv-SE" sz="2400" b="1" spc="50" dirty="0">
                <a:ln w="11430"/>
                <a:solidFill>
                  <a:srgbClr val="002060"/>
                </a:solidFill>
                <a:effectLst>
                  <a:outerShdw blurRad="76200" dist="50800" dir="5400000" algn="tl" rotWithShape="0">
                    <a:srgbClr val="000000">
                      <a:alpha val="65000"/>
                    </a:srgbClr>
                  </a:outerShdw>
                </a:effectLst>
              </a:rPr>
              <a:t>setahun atau lebih sebelum hijrah Nabi Muhammad saw ke Madinah al-Munawwarah, akibat tekanan keras dan hinaan kuat yang dihadapi oleh Rasulullah saw dan para sahabat</a:t>
            </a:r>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3" name="Down Arrow 2"/>
          <p:cNvSpPr/>
          <p:nvPr/>
        </p:nvSpPr>
        <p:spPr>
          <a:xfrm>
            <a:off x="4419600" y="875348"/>
            <a:ext cx="606631" cy="661034"/>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533400" y="228600"/>
            <a:ext cx="8305800" cy="6096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Mi’raj</a:t>
            </a:r>
            <a:endParaRPr lang="en-US" sz="3200" dirty="0"/>
          </a:p>
        </p:txBody>
      </p:sp>
      <p:sp>
        <p:nvSpPr>
          <p:cNvPr id="9" name="Rounded Rectangle 8"/>
          <p:cNvSpPr/>
          <p:nvPr/>
        </p:nvSpPr>
        <p:spPr>
          <a:xfrm>
            <a:off x="457199" y="4343400"/>
            <a:ext cx="8382000" cy="23622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rgbClr val="FF0000"/>
                </a:solidFill>
                <a:effectLst>
                  <a:outerShdw blurRad="76200" dist="50800" dir="5400000" algn="tl" rotWithShape="0">
                    <a:srgbClr val="000000">
                      <a:alpha val="65000"/>
                    </a:srgbClr>
                  </a:outerShdw>
                </a:effectLst>
              </a:rPr>
              <a:t>“Isra’ dan Mi’raj berlaku hampir di tengah-tengah perjalanan kerasulan yang masa keseluruhannya 23 tahun. Dengan demikian, ianya menjadi rawatan menyapu luka keletihan dan kepenatan masa lampau, dan ianya juga adalah benih dan bijian yang ditabur tanamannya untuk dituai hasil kejayaaan pada masa mendatang.”</a:t>
            </a:r>
            <a:endParaRPr lang="en-US" sz="2400" b="1" spc="50" dirty="0">
              <a:ln w="11430"/>
              <a:solidFill>
                <a:srgbClr val="FF0000"/>
              </a:solidFill>
              <a:effectLst>
                <a:outerShdw blurRad="76200" dist="50800" dir="5400000" algn="tl" rotWithShape="0">
                  <a:srgbClr val="000000">
                    <a:alpha val="65000"/>
                  </a:srgbClr>
                </a:outerShdw>
              </a:effectLst>
            </a:endParaRPr>
          </a:p>
        </p:txBody>
      </p:sp>
      <p:sp>
        <p:nvSpPr>
          <p:cNvPr id="6" name="Cloud Callout 5"/>
          <p:cNvSpPr/>
          <p:nvPr/>
        </p:nvSpPr>
        <p:spPr>
          <a:xfrm>
            <a:off x="2419350" y="3429000"/>
            <a:ext cx="4533900" cy="695325"/>
          </a:xfrm>
          <a:prstGeom prst="cloudCallout">
            <a:avLst>
              <a:gd name="adj1" fmla="val -11280"/>
              <a:gd name="adj2" fmla="val 79731"/>
            </a:avLst>
          </a:prstGeom>
          <a:blipFill>
            <a:blip r:embed="rId3">
              <a:duotone>
                <a:prstClr val="black"/>
                <a:schemeClr val="accent3">
                  <a:tint val="45000"/>
                  <a:satMod val="400000"/>
                </a:schemeClr>
              </a:duotone>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Syeikh</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a:t>
            </a:r>
            <a:endPar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 </a:t>
            </a:r>
            <a:r>
              <a:rPr lang="en-US" sz="2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Ghazali</a:t>
            </a:r>
            <a:r>
              <a:rPr lang="en-US" sz="2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000" dirty="0"/>
          </a:p>
        </p:txBody>
      </p:sp>
    </p:spTree>
    <p:extLst>
      <p:ext uri="{BB962C8B-B14F-4D97-AF65-F5344CB8AC3E}">
        <p14:creationId xmlns:p14="http://schemas.microsoft.com/office/powerpoint/2010/main" val="596465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5" name="Rounded Rectangle 4"/>
          <p:cNvSpPr/>
          <p:nvPr/>
        </p:nvSpPr>
        <p:spPr>
          <a:xfrm>
            <a:off x="533400" y="2057400"/>
            <a:ext cx="8001002" cy="30480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smtClean="0">
                <a:ln w="11430"/>
                <a:solidFill>
                  <a:srgbClr val="002060"/>
                </a:solidFill>
                <a:effectLst>
                  <a:outerShdw blurRad="76200" dist="50800" dir="5400000" algn="tl" rotWithShape="0">
                    <a:srgbClr val="000000">
                      <a:alpha val="65000"/>
                    </a:srgbClr>
                  </a:outerShdw>
                </a:effectLst>
              </a:rPr>
              <a:t>Peristiwa </a:t>
            </a:r>
            <a:r>
              <a:rPr lang="sv-SE" sz="2400" b="1" spc="50" dirty="0">
                <a:ln w="11430"/>
                <a:solidFill>
                  <a:srgbClr val="002060"/>
                </a:solidFill>
                <a:effectLst>
                  <a:outerShdw blurRad="76200" dist="50800" dir="5400000" algn="tl" rotWithShape="0">
                    <a:srgbClr val="000000">
                      <a:alpha val="65000"/>
                    </a:srgbClr>
                  </a:outerShdw>
                </a:effectLst>
              </a:rPr>
              <a:t>Isra’ dan Mi’raj telah membuahkan Bai’ah al-‘Aqabah, Hijrah dan tampuk pemerintahan di Kota Madinah, serta kemenangan yang berterusan di medan jihad sepanjang hayat Rasulullah saw dan selepas kewafatan dengan pembukaan empayar-empayar besar dunia yang meluas. </a:t>
            </a:r>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3" name="Down Arrow 2"/>
          <p:cNvSpPr/>
          <p:nvPr/>
        </p:nvSpPr>
        <p:spPr>
          <a:xfrm>
            <a:off x="4419600" y="875348"/>
            <a:ext cx="606631" cy="1105852"/>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533400" y="228600"/>
            <a:ext cx="8305800" cy="6096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Mi’raj</a:t>
            </a:r>
            <a:endParaRPr lang="en-US" sz="3200" dirty="0"/>
          </a:p>
        </p:txBody>
      </p:sp>
    </p:spTree>
    <p:extLst>
      <p:ext uri="{BB962C8B-B14F-4D97-AF65-F5344CB8AC3E}">
        <p14:creationId xmlns:p14="http://schemas.microsoft.com/office/powerpoint/2010/main" val="2738335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5" name="Rounded Rectangle 4"/>
          <p:cNvSpPr/>
          <p:nvPr/>
        </p:nvSpPr>
        <p:spPr>
          <a:xfrm>
            <a:off x="533400" y="2057400"/>
            <a:ext cx="8001002" cy="21336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rgbClr val="002060"/>
                </a:solidFill>
                <a:effectLst>
                  <a:outerShdw blurRad="76200" dist="50800" dir="5400000" algn="tl" rotWithShape="0">
                    <a:srgbClr val="000000">
                      <a:alpha val="65000"/>
                    </a:srgbClr>
                  </a:outerShdw>
                </a:effectLst>
              </a:rPr>
              <a:t>Peristiwa Isra' dan Mi’raj adalah satu pelepasan dari kesempitan yang dialami baginda Nabi saw disebabkan perancangan jahat musuh yang mengepung pergerakan baginda saw di Mekah dan Taif</a:t>
            </a:r>
            <a:endParaRPr lang="en-US" sz="2400" b="1" spc="50" dirty="0">
              <a:ln w="11430"/>
              <a:solidFill>
                <a:srgbClr val="002060"/>
              </a:solidFill>
              <a:effectLst>
                <a:outerShdw blurRad="76200" dist="50800" dir="5400000" algn="tl" rotWithShape="0">
                  <a:srgbClr val="000000">
                    <a:alpha val="65000"/>
                  </a:srgbClr>
                </a:outerShdw>
              </a:effectLst>
            </a:endParaRPr>
          </a:p>
        </p:txBody>
      </p:sp>
      <p:sp>
        <p:nvSpPr>
          <p:cNvPr id="3" name="Down Arrow 2"/>
          <p:cNvSpPr/>
          <p:nvPr/>
        </p:nvSpPr>
        <p:spPr>
          <a:xfrm>
            <a:off x="4419600" y="875348"/>
            <a:ext cx="606631" cy="1105852"/>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533400" y="228600"/>
            <a:ext cx="8305800" cy="6096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Al-</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Dan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Mi’raj</a:t>
            </a:r>
            <a:endParaRPr lang="en-US" sz="3200" dirty="0"/>
          </a:p>
        </p:txBody>
      </p:sp>
    </p:spTree>
    <p:extLst>
      <p:ext uri="{BB962C8B-B14F-4D97-AF65-F5344CB8AC3E}">
        <p14:creationId xmlns:p14="http://schemas.microsoft.com/office/powerpoint/2010/main" val="4267921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109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773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04777" y="127636"/>
            <a:ext cx="8305800" cy="847725"/>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Penghayatan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&amp;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Mi’raj</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Notched Right Arrow 3"/>
          <p:cNvSpPr/>
          <p:nvPr/>
        </p:nvSpPr>
        <p:spPr>
          <a:xfrm>
            <a:off x="754765" y="1219200"/>
            <a:ext cx="8005823" cy="174749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2800" b="1" spc="50" dirty="0" smtClean="0">
                <a:ln w="11430"/>
                <a:solidFill>
                  <a:schemeClr val="accent6">
                    <a:lumMod val="50000"/>
                  </a:schemeClr>
                </a:solidFill>
                <a:effectLst>
                  <a:outerShdw blurRad="76200" dist="50800" dir="5400000" algn="tl" rotWithShape="0">
                    <a:srgbClr val="000000">
                      <a:alpha val="65000"/>
                    </a:srgbClr>
                  </a:outerShdw>
                </a:effectLst>
              </a:rPr>
              <a:t>1. </a:t>
            </a:r>
            <a:r>
              <a:rPr lang="sv-SE"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MENGAKUI </a:t>
            </a:r>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KEBESARAN ALLAH DAN KEHEBATAN </a:t>
            </a:r>
            <a:r>
              <a:rPr lang="sv-SE"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KERAJAANNYA</a:t>
            </a:r>
            <a:endPar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ounded Rectangle 7"/>
          <p:cNvSpPr/>
          <p:nvPr/>
        </p:nvSpPr>
        <p:spPr>
          <a:xfrm>
            <a:off x="533400" y="2567938"/>
            <a:ext cx="8229600" cy="3985262"/>
          </a:xfrm>
          <a:prstGeom prst="roundRect">
            <a:avLst/>
          </a:prstGeom>
          <a:solidFill>
            <a:schemeClr val="accent6">
              <a:lumMod val="40000"/>
              <a:lumOff val="6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smtClean="0">
                <a:ln w="11430"/>
                <a:solidFill>
                  <a:schemeClr val="accent6">
                    <a:lumMod val="50000"/>
                  </a:schemeClr>
                </a:solidFill>
                <a:effectLst>
                  <a:outerShdw blurRad="76200" dist="50800" dir="5400000" algn="tl" rotWithShape="0">
                    <a:srgbClr val="000000">
                      <a:alpha val="65000"/>
                    </a:srgbClr>
                  </a:outerShdw>
                </a:effectLst>
              </a:rPr>
              <a:t>Allah </a:t>
            </a:r>
            <a:r>
              <a:rPr lang="sv-SE" sz="2800" b="1" spc="50" dirty="0">
                <a:ln w="11430"/>
                <a:solidFill>
                  <a:schemeClr val="accent6">
                    <a:lumMod val="50000"/>
                  </a:schemeClr>
                </a:solidFill>
                <a:effectLst>
                  <a:outerShdw blurRad="76200" dist="50800" dir="5400000" algn="tl" rotWithShape="0">
                    <a:srgbClr val="000000">
                      <a:alpha val="65000"/>
                    </a:srgbClr>
                  </a:outerShdw>
                </a:effectLst>
              </a:rPr>
              <a:t>telah memperlihatkan kepada Rasulullah saw keagungan kerajaannya yang luas, melepasi segala perbatasan dan sempadan. Peristiwa ini mendidik manusia untuk merasa diri kerdil di hadapan keagungan kuasa Allah swt dan mengakui hakikat kelemahan diri sebagai hamba Allah yang sentiasa bersedia untuk berbakti, mengambil contoh tauladan dari sifat perhambaan (‘ubudiyyah) Rasulullah saw.</a:t>
            </a:r>
          </a:p>
        </p:txBody>
      </p:sp>
    </p:spTree>
    <p:extLst>
      <p:ext uri="{BB962C8B-B14F-4D97-AF65-F5344CB8AC3E}">
        <p14:creationId xmlns:p14="http://schemas.microsoft.com/office/powerpoint/2010/main" val="14009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04777" y="127636"/>
            <a:ext cx="8305800" cy="847725"/>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Penghayatan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&amp;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Mi’raj</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Notched Right Arrow 3"/>
          <p:cNvSpPr/>
          <p:nvPr/>
        </p:nvSpPr>
        <p:spPr>
          <a:xfrm>
            <a:off x="754765" y="1447800"/>
            <a:ext cx="8005823" cy="151889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2800" b="1" spc="50" dirty="0">
                <a:ln w="11430"/>
                <a:solidFill>
                  <a:schemeClr val="accent6">
                    <a:lumMod val="50000"/>
                  </a:schemeClr>
                </a:solidFill>
                <a:effectLst>
                  <a:outerShdw blurRad="76200" dist="50800" dir="5400000" algn="tl" rotWithShape="0">
                    <a:srgbClr val="000000">
                      <a:alpha val="65000"/>
                    </a:srgbClr>
                  </a:outerShdw>
                </a:effectLst>
              </a:rPr>
              <a:t>2</a:t>
            </a:r>
            <a:r>
              <a:rPr lang="sv-SE" sz="2800" b="1" spc="50" dirty="0" smtClean="0">
                <a:ln w="11430"/>
                <a:solidFill>
                  <a:schemeClr val="accent6">
                    <a:lumMod val="50000"/>
                  </a:schemeClr>
                </a:solidFill>
                <a:effectLst>
                  <a:outerShdw blurRad="76200" dist="50800" dir="5400000" algn="tl" rotWithShape="0">
                    <a:srgbClr val="000000">
                      <a:alpha val="65000"/>
                    </a:srgbClr>
                  </a:outerShdw>
                </a:effectLst>
              </a:rPr>
              <a:t>. </a:t>
            </a:r>
            <a:r>
              <a:rPr lang="sv-SE"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KEPENTINGAN </a:t>
            </a:r>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SOLAT FARDU LIMA WAKTU</a:t>
            </a:r>
          </a:p>
        </p:txBody>
      </p:sp>
      <p:sp>
        <p:nvSpPr>
          <p:cNvPr id="8" name="Rounded Rectangle 7"/>
          <p:cNvSpPr/>
          <p:nvPr/>
        </p:nvSpPr>
        <p:spPr>
          <a:xfrm>
            <a:off x="533400" y="2567938"/>
            <a:ext cx="8229600" cy="3299462"/>
          </a:xfrm>
          <a:prstGeom prst="roundRect">
            <a:avLst/>
          </a:prstGeom>
          <a:solidFill>
            <a:schemeClr val="accent4">
              <a:lumMod val="40000"/>
              <a:lumOff val="6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a:ln w="11430"/>
                <a:solidFill>
                  <a:schemeClr val="accent6">
                    <a:lumMod val="50000"/>
                  </a:schemeClr>
                </a:solidFill>
                <a:effectLst>
                  <a:outerShdw blurRad="76200" dist="50800" dir="5400000" algn="tl" rotWithShape="0">
                    <a:srgbClr val="000000">
                      <a:alpha val="65000"/>
                    </a:srgbClr>
                  </a:outerShdw>
                </a:effectLst>
              </a:rPr>
              <a:t>Rasulullah saw telah menerima perintah solat fardhu secara langsung dari Allah tanpa perantaraan. Ini menunjukkan keistimewaan, kelebihan dan ketinggian ibadah solat berbanding ibadah yang lain. Solat adalah mi’raj (hubungan langsung dengan Allah swt) bagi setiap mu’min sepanjang hayat.</a:t>
            </a:r>
          </a:p>
        </p:txBody>
      </p:sp>
    </p:spTree>
    <p:extLst>
      <p:ext uri="{BB962C8B-B14F-4D97-AF65-F5344CB8AC3E}">
        <p14:creationId xmlns:p14="http://schemas.microsoft.com/office/powerpoint/2010/main" val="13020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04777" y="127636"/>
            <a:ext cx="8305800" cy="847725"/>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Penghayatan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&amp;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Mi’raj</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Notched Right Arrow 3"/>
          <p:cNvSpPr/>
          <p:nvPr/>
        </p:nvSpPr>
        <p:spPr>
          <a:xfrm>
            <a:off x="754765" y="1371600"/>
            <a:ext cx="8005823" cy="159509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2800" b="1" spc="50" dirty="0" smtClean="0">
                <a:ln w="11430"/>
                <a:solidFill>
                  <a:schemeClr val="accent6">
                    <a:lumMod val="50000"/>
                  </a:schemeClr>
                </a:solidFill>
                <a:effectLst>
                  <a:outerShdw blurRad="76200" dist="50800" dir="5400000" algn="tl" rotWithShape="0">
                    <a:srgbClr val="000000">
                      <a:alpha val="65000"/>
                    </a:srgbClr>
                  </a:outerShdw>
                </a:effectLst>
              </a:rPr>
              <a:t>3.  </a:t>
            </a:r>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BAITULMAQDIS ADALAH </a:t>
            </a:r>
            <a:r>
              <a:rPr lang="sv-SE"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HARTA</a:t>
            </a:r>
          </a:p>
          <a:p>
            <a:pPr algn="ctr"/>
            <a:r>
              <a:rPr lang="sv-SE"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UMAT ISLAM</a:t>
            </a:r>
          </a:p>
        </p:txBody>
      </p:sp>
      <p:sp>
        <p:nvSpPr>
          <p:cNvPr id="8" name="Rounded Rectangle 7"/>
          <p:cNvSpPr/>
          <p:nvPr/>
        </p:nvSpPr>
        <p:spPr>
          <a:xfrm>
            <a:off x="533400" y="2567938"/>
            <a:ext cx="8229600" cy="3299462"/>
          </a:xfrm>
          <a:prstGeom prst="roundRect">
            <a:avLst/>
          </a:prstGeom>
          <a:solidFill>
            <a:schemeClr val="accent5">
              <a:lumMod val="20000"/>
              <a:lumOff val="8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a:ln w="11430"/>
                <a:solidFill>
                  <a:srgbClr val="FF0000"/>
                </a:solidFill>
                <a:effectLst>
                  <a:outerShdw blurRad="76200" dist="50800" dir="5400000" algn="tl" rotWithShape="0">
                    <a:srgbClr val="000000">
                      <a:alpha val="65000"/>
                    </a:srgbClr>
                  </a:outerShdw>
                </a:effectLst>
              </a:rPr>
              <a:t>Bumi palestin adalah bumi barakah yang menjadi tempat pilihan Allah untuk berlakunya peristiwa penting berakhirnya al-Isra’ dan bermulanya al-Mi’raj. Ini membuktikan kesucian tanah ini yang dimuliakan Allah dan wajib dipertahankan oleh semua umat Islam sepertimana mereka mempertahankan kesucian Mekah dan Madinah.</a:t>
            </a:r>
          </a:p>
        </p:txBody>
      </p:sp>
    </p:spTree>
    <p:extLst>
      <p:ext uri="{BB962C8B-B14F-4D97-AF65-F5344CB8AC3E}">
        <p14:creationId xmlns:p14="http://schemas.microsoft.com/office/powerpoint/2010/main" val="3777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04777" y="127636"/>
            <a:ext cx="8305800" cy="847725"/>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Penghayatan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&amp;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Mi’raj</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Notched Right Arrow 3"/>
          <p:cNvSpPr/>
          <p:nvPr/>
        </p:nvSpPr>
        <p:spPr>
          <a:xfrm>
            <a:off x="754765" y="1447800"/>
            <a:ext cx="8005823" cy="151889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2800" b="1" spc="50" dirty="0" smtClean="0">
                <a:ln w="11430"/>
                <a:solidFill>
                  <a:schemeClr val="accent6">
                    <a:lumMod val="50000"/>
                  </a:schemeClr>
                </a:solidFill>
                <a:effectLst>
                  <a:outerShdw blurRad="76200" dist="50800" dir="5400000" algn="tl" rotWithShape="0">
                    <a:srgbClr val="000000">
                      <a:alpha val="65000"/>
                    </a:srgbClr>
                  </a:outerShdw>
                </a:effectLst>
              </a:rPr>
              <a:t>4. </a:t>
            </a:r>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ISLAM AGAMA </a:t>
            </a:r>
            <a:r>
              <a:rPr lang="sv-SE"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FITRAH</a:t>
            </a:r>
            <a:endPar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ounded Rectangle 7"/>
          <p:cNvSpPr/>
          <p:nvPr/>
        </p:nvSpPr>
        <p:spPr>
          <a:xfrm>
            <a:off x="533400" y="2567938"/>
            <a:ext cx="8229600" cy="3299462"/>
          </a:xfrm>
          <a:prstGeom prst="roundRect">
            <a:avLst/>
          </a:prstGeom>
          <a:solidFill>
            <a:schemeClr val="accent4">
              <a:lumMod val="40000"/>
              <a:lumOff val="6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a:ln w="11430"/>
                <a:solidFill>
                  <a:schemeClr val="accent6">
                    <a:lumMod val="50000"/>
                  </a:schemeClr>
                </a:solidFill>
                <a:effectLst>
                  <a:outerShdw blurRad="76200" dist="50800" dir="5400000" algn="tl" rotWithShape="0">
                    <a:srgbClr val="000000">
                      <a:alpha val="65000"/>
                    </a:srgbClr>
                  </a:outerShdw>
                </a:effectLst>
              </a:rPr>
              <a:t>Tugas pendakwah Islam adalah mengembalikan umat kepada agama fitrah iaitu Islam, yang memenuhi naluri ciptaan asal kejadian manusia. Ia terbukti ketika Rasulullah saw memilih untuk meminum susu yang menyihatkan berbanding arak yang memabukkan, yang dihidangkan pada malam bersejarah itu.</a:t>
            </a:r>
          </a:p>
        </p:txBody>
      </p:sp>
    </p:spTree>
    <p:extLst>
      <p:ext uri="{BB962C8B-B14F-4D97-AF65-F5344CB8AC3E}">
        <p14:creationId xmlns:p14="http://schemas.microsoft.com/office/powerpoint/2010/main" val="64427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308720"/>
            <a:ext cx="7805790" cy="584775"/>
          </a:xfrm>
          <a:prstGeom prst="rect">
            <a:avLst/>
          </a:prstGeom>
          <a:solidFill>
            <a:srgbClr val="FF0000">
              <a:alpha val="44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solidFill>
            <a:schemeClr val="tx1">
              <a:alpha val="58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04777" y="127636"/>
            <a:ext cx="8305800" cy="847725"/>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Penghayatan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&amp;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Mi’raj</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Notched Right Arrow 3"/>
          <p:cNvSpPr/>
          <p:nvPr/>
        </p:nvSpPr>
        <p:spPr>
          <a:xfrm>
            <a:off x="754765" y="1066800"/>
            <a:ext cx="8005823" cy="174749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2800" b="1" spc="50" dirty="0">
                <a:ln w="11430"/>
                <a:solidFill>
                  <a:schemeClr val="accent6">
                    <a:lumMod val="50000"/>
                  </a:schemeClr>
                </a:solidFill>
                <a:effectLst>
                  <a:outerShdw blurRad="76200" dist="50800" dir="5400000" algn="tl" rotWithShape="0">
                    <a:srgbClr val="000000">
                      <a:alpha val="65000"/>
                    </a:srgbClr>
                  </a:outerShdw>
                </a:effectLst>
              </a:rPr>
              <a:t>5</a:t>
            </a:r>
            <a:r>
              <a:rPr lang="sv-SE" sz="2800" b="1" spc="50" dirty="0" smtClean="0">
                <a:ln w="11430"/>
                <a:solidFill>
                  <a:schemeClr val="accent6">
                    <a:lumMod val="50000"/>
                  </a:schemeClr>
                </a:solidFill>
                <a:effectLst>
                  <a:outerShdw blurRad="76200" dist="50800" dir="5400000" algn="tl" rotWithShape="0">
                    <a:srgbClr val="000000">
                      <a:alpha val="65000"/>
                    </a:srgbClr>
                  </a:outerShdw>
                </a:effectLst>
              </a:rPr>
              <a:t>. </a:t>
            </a:r>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ISLAM MERANCAKKAN KEMAJUAN </a:t>
            </a:r>
            <a:endParaRPr lang="sv-SE"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sv-SE"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SAINS </a:t>
            </a:r>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DAN </a:t>
            </a:r>
            <a:r>
              <a:rPr lang="sv-SE"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TEKNOLOGI</a:t>
            </a:r>
            <a:endPar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ounded Rectangle 7"/>
          <p:cNvSpPr/>
          <p:nvPr/>
        </p:nvSpPr>
        <p:spPr>
          <a:xfrm>
            <a:off x="381000" y="2415538"/>
            <a:ext cx="8610600" cy="4290062"/>
          </a:xfrm>
          <a:prstGeom prst="roundRect">
            <a:avLst/>
          </a:prstGeom>
          <a:solidFill>
            <a:schemeClr val="accent2">
              <a:lumMod val="20000"/>
              <a:lumOff val="8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400" b="1" spc="50" dirty="0">
                <a:ln w="11430"/>
                <a:solidFill>
                  <a:schemeClr val="accent6">
                    <a:lumMod val="50000"/>
                  </a:schemeClr>
                </a:solidFill>
                <a:effectLst>
                  <a:outerShdw blurRad="76200" dist="50800" dir="5400000" algn="tl" rotWithShape="0">
                    <a:srgbClr val="000000">
                      <a:alpha val="65000"/>
                    </a:srgbClr>
                  </a:outerShdw>
                </a:effectLst>
              </a:rPr>
              <a:t>Perjalanan bumi dan pelayaran angkasa yang berlangsung melalui peristiwa Isra’ Mi’raj adalah bersifat mukjizat yang mencabar dan mengatasi kemajuan sains dan teknologi moden. Jauh sekali dari meminggir atau memusuhi lapangan ini, sebaliknya Islamlah agama yang membuka ufuk kesedaran untuk meneroka alam yang maha luas ini. Tidak cukup dengan penguasaan alam bumi, digesakan pula untuk menakluki angkasaraya melalui ilmu falak dan astronomi. Melalui sains dan teknologi, manusia akan terpegun dengan ketepatan fakta mukjizat al-Quran dan al-Sunnah serta lebih mendekatkan diri sebagai hamba Allah. </a:t>
            </a:r>
          </a:p>
        </p:txBody>
      </p:sp>
    </p:spTree>
    <p:extLst>
      <p:ext uri="{BB962C8B-B14F-4D97-AF65-F5344CB8AC3E}">
        <p14:creationId xmlns:p14="http://schemas.microsoft.com/office/powerpoint/2010/main" val="399812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04777" y="127636"/>
            <a:ext cx="8305800" cy="847725"/>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Penghayatan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&amp;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Mi’raj</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Notched Right Arrow 3"/>
          <p:cNvSpPr/>
          <p:nvPr/>
        </p:nvSpPr>
        <p:spPr>
          <a:xfrm>
            <a:off x="754765" y="1295400"/>
            <a:ext cx="8005823" cy="151889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2800" b="1" spc="50" dirty="0" smtClean="0">
                <a:ln w="11430"/>
                <a:solidFill>
                  <a:schemeClr val="accent6">
                    <a:lumMod val="50000"/>
                  </a:schemeClr>
                </a:solidFill>
                <a:effectLst>
                  <a:outerShdw blurRad="76200" dist="50800" dir="5400000" algn="tl" rotWithShape="0">
                    <a:srgbClr val="000000">
                      <a:alpha val="65000"/>
                    </a:srgbClr>
                  </a:outerShdw>
                </a:effectLst>
              </a:rPr>
              <a:t>6. </a:t>
            </a:r>
            <a:r>
              <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KEMULIAAN INSTITUSI </a:t>
            </a:r>
            <a:r>
              <a:rPr lang="sv-SE"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MASJID</a:t>
            </a:r>
            <a:endPar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ounded Rectangle 7"/>
          <p:cNvSpPr/>
          <p:nvPr/>
        </p:nvSpPr>
        <p:spPr>
          <a:xfrm>
            <a:off x="381000" y="2415538"/>
            <a:ext cx="8610600" cy="3909062"/>
          </a:xfrm>
          <a:prstGeom prst="roundRect">
            <a:avLst/>
          </a:prstGeom>
          <a:solidFill>
            <a:schemeClr val="accent3">
              <a:lumMod val="60000"/>
              <a:lumOff val="4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a:ln w="11430"/>
                <a:solidFill>
                  <a:schemeClr val="accent6">
                    <a:lumMod val="50000"/>
                  </a:schemeClr>
                </a:solidFill>
                <a:effectLst>
                  <a:outerShdw blurRad="76200" dist="50800" dir="5400000" algn="tl" rotWithShape="0">
                    <a:srgbClr val="000000">
                      <a:alpha val="65000"/>
                    </a:srgbClr>
                  </a:outerShdw>
                </a:effectLst>
              </a:rPr>
              <a:t>Kedudukan masjid sebagai rumah Allah yang menerima pengunjungnya sebagai tetamu Allah yang dimuliakan secara sama rata. Masjid juga berperanan sebagai pusat pengembangan dakwah dan sinar hidayah Islam. Keistimewaan ini terbukti apabila Rasullullah saw diisra’kan bermula dari masjid (Masjidil Haram) dan berakhir juga di masjid (Masjidil Aqsa).</a:t>
            </a:r>
          </a:p>
        </p:txBody>
      </p:sp>
    </p:spTree>
    <p:extLst>
      <p:ext uri="{BB962C8B-B14F-4D97-AF65-F5344CB8AC3E}">
        <p14:creationId xmlns:p14="http://schemas.microsoft.com/office/powerpoint/2010/main" val="367200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0000" r="-10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604777" y="127636"/>
            <a:ext cx="8305800" cy="847725"/>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Penghayatan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Pengajaran</a:t>
            </a:r>
            <a:endPar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Peristiwa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Isra</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&amp;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Mi’raj</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400" dirty="0"/>
          </a:p>
        </p:txBody>
      </p:sp>
      <p:sp>
        <p:nvSpPr>
          <p:cNvPr id="4" name="Notched Right Arrow 3"/>
          <p:cNvSpPr/>
          <p:nvPr/>
        </p:nvSpPr>
        <p:spPr>
          <a:xfrm>
            <a:off x="754765" y="1219200"/>
            <a:ext cx="8005823" cy="1595090"/>
          </a:xfrm>
          <a:prstGeom prst="notch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2800" b="1" spc="50" dirty="0">
                <a:ln w="11430"/>
                <a:solidFill>
                  <a:schemeClr val="accent6">
                    <a:lumMod val="50000"/>
                  </a:schemeClr>
                </a:solidFill>
                <a:effectLst>
                  <a:outerShdw blurRad="76200" dist="50800" dir="5400000" algn="tl" rotWithShape="0">
                    <a:srgbClr val="000000">
                      <a:alpha val="65000"/>
                    </a:srgbClr>
                  </a:outerShdw>
                </a:effectLst>
              </a:rPr>
              <a:t>7</a:t>
            </a:r>
            <a:r>
              <a:rPr lang="sv-SE" sz="2800" b="1" spc="50" dirty="0" smtClean="0">
                <a:ln w="11430"/>
                <a:solidFill>
                  <a:schemeClr val="accent6">
                    <a:lumMod val="50000"/>
                  </a:schemeClr>
                </a:solidFill>
                <a:effectLst>
                  <a:outerShdw blurRad="76200" dist="50800" dir="5400000" algn="tl" rotWithShape="0">
                    <a:srgbClr val="000000">
                      <a:alpha val="65000"/>
                    </a:srgbClr>
                  </a:outerShdw>
                </a:effectLst>
              </a:rPr>
              <a:t>.  </a:t>
            </a:r>
            <a:r>
              <a:rPr lang="fi-FI"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MENJAUHI </a:t>
            </a:r>
            <a:r>
              <a:rPr lang="fi-FI"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PERKARA </a:t>
            </a:r>
            <a:r>
              <a:rPr lang="fi-FI"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MUNGKAR</a:t>
            </a:r>
          </a:p>
          <a:p>
            <a:pPr algn="ctr"/>
            <a:r>
              <a:rPr lang="fi-FI"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fi-FI"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DAN </a:t>
            </a:r>
            <a:r>
              <a:rPr lang="fi-FI" sz="28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MAKSIAT</a:t>
            </a:r>
            <a:endParaRPr lang="sv-SE"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8" name="Rounded Rectangle 7"/>
          <p:cNvSpPr/>
          <p:nvPr/>
        </p:nvSpPr>
        <p:spPr>
          <a:xfrm>
            <a:off x="381000" y="2438400"/>
            <a:ext cx="8610600" cy="3505200"/>
          </a:xfrm>
          <a:prstGeom prst="roundRect">
            <a:avLst/>
          </a:prstGeom>
          <a:solidFill>
            <a:schemeClr val="bg2">
              <a:lumMod val="90000"/>
              <a:alpha val="6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800" b="1" spc="50" dirty="0">
                <a:ln w="11430"/>
                <a:solidFill>
                  <a:schemeClr val="accent6">
                    <a:lumMod val="50000"/>
                  </a:schemeClr>
                </a:solidFill>
                <a:effectLst>
                  <a:outerShdw blurRad="76200" dist="50800" dir="5400000" algn="tl" rotWithShape="0">
                    <a:srgbClr val="000000">
                      <a:alpha val="65000"/>
                    </a:srgbClr>
                  </a:outerShdw>
                </a:effectLst>
              </a:rPr>
              <a:t>Melalui peristiwa Isra’ dan Mikraj, Rasulullah saw diperlihatkan suasana syurga dan neraka. Di neraka baginda melihat pelbagai bentuk balasan dan penyiksaan ke atas orang-orang yang ingkar kepada perintah Allah swt. Ini memberi iktibar kepada kita supaya menjauhi perkara-perkara yang dilarang dan dimurkai oleh Allah.</a:t>
            </a:r>
          </a:p>
        </p:txBody>
      </p:sp>
    </p:spTree>
    <p:extLst>
      <p:ext uri="{BB962C8B-B14F-4D97-AF65-F5344CB8AC3E}">
        <p14:creationId xmlns:p14="http://schemas.microsoft.com/office/powerpoint/2010/main" val="362803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634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rgbClr val="002060"/>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8000" t="-1000" r="-14000" b="-7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4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97712" y="990600"/>
            <a:ext cx="8610600" cy="1754326"/>
          </a:xfrm>
          <a:prstGeom prst="rect">
            <a:avLst/>
          </a:prstGeom>
          <a:solidFill>
            <a:schemeClr val="accent2">
              <a:lumMod val="50000"/>
              <a:alpha val="5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وَأَشْهَدُ أَنَّ مُحَمَّدًا عَبْدُهُ وَرَسُوْلُهُ</a:t>
            </a:r>
          </a:p>
        </p:txBody>
      </p:sp>
      <p:sp>
        <p:nvSpPr>
          <p:cNvPr id="5" name="TextBox 4"/>
          <p:cNvSpPr txBox="1"/>
          <p:nvPr/>
        </p:nvSpPr>
        <p:spPr>
          <a:xfrm>
            <a:off x="152400" y="3076813"/>
            <a:ext cx="8846288" cy="3323987"/>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Allah</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yang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endPar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30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0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endParaRPr lang="en-US" sz="30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766216" y="146463"/>
            <a:ext cx="7805790"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l="-16000" r="-16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1015663"/>
            <a:ext cx="8866909" cy="563231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400" b="1" dirty="0">
                <a:solidFill>
                  <a:schemeClr val="accent5">
                    <a:lumMod val="50000"/>
                  </a:schemeClr>
                </a:solidFill>
              </a:rPr>
              <a:t>Ya Allah, pertautkanlah hati kami, perbaikilah hubungan sesama kami, tunjukkan kami jalan-jalan kesejahteraan, selamatkan kami daripada kesesatan, bimbinglah kami menuju kepada kebenaran, jauhkan kami daripada segala keburukan dan kejahatan yang zahir mahupun tersembunyi.</a:t>
            </a:r>
          </a:p>
          <a:p>
            <a:pPr algn="just"/>
            <a:endParaRPr lang="ms-MY" sz="2400" b="1" dirty="0">
              <a:solidFill>
                <a:schemeClr val="accent5">
                  <a:lumMod val="50000"/>
                </a:schemeClr>
              </a:solidFill>
            </a:endParaRPr>
          </a:p>
          <a:p>
            <a:pPr algn="just"/>
            <a:r>
              <a:rPr lang="ms-MY" sz="2400" b="1" dirty="0">
                <a:solidFill>
                  <a:schemeClr val="accent5">
                    <a:lumMod val="50000"/>
                  </a:schemeClr>
                </a:solidFill>
              </a:rPr>
              <a:t>Ya Allah, perkayakan kami dengan ilmu pengetahuan, perelokkan kami dengan budi pekerti, muliakan kami dengan ketakwaan, dan hiasilah kami dengan kesihatan yang baik.</a:t>
            </a:r>
          </a:p>
          <a:p>
            <a:pPr algn="just"/>
            <a:endParaRPr lang="ms-MY" sz="2400" b="1" dirty="0">
              <a:solidFill>
                <a:schemeClr val="accent5">
                  <a:lumMod val="50000"/>
                </a:schemeClr>
              </a:solidFill>
            </a:endParaRPr>
          </a:p>
          <a:p>
            <a:pPr algn="just"/>
            <a:r>
              <a:rPr lang="ms-MY" sz="2400" b="1" dirty="0">
                <a:solidFill>
                  <a:schemeClr val="accent5">
                    <a:lumMod val="50000"/>
                  </a:schemeClr>
                </a:solidFill>
              </a:rPr>
              <a:t>Ya Allah, berkati dan rahmatilah kehidupan, keluarga dan keturunan kami. Terimalah taubat kami, sesungguhnya Engkau yang Maha Penerima taubat lagi Maha Penyayang. Jadikanlah kami orang-orang yang bersyukur akan nikmat-Mu, penyanjung nikmat-Mu, penerima kurniaan nikmat-Mu, dan sempurnakanlah nikmat-Mu kepada kami.</a:t>
            </a:r>
          </a:p>
        </p:txBody>
      </p:sp>
      <p:sp>
        <p:nvSpPr>
          <p:cNvPr id="5" name="Rectangle 4"/>
          <p:cNvSpPr/>
          <p:nvPr/>
        </p:nvSpPr>
        <p:spPr>
          <a:xfrm>
            <a:off x="152400" y="1143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7260663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8000" r="-8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107185" y="990600"/>
            <a:ext cx="8915400" cy="1446550"/>
          </a:xfrm>
          <a:prstGeom prst="rect">
            <a:avLst/>
          </a:prstGeom>
          <a:solidFill>
            <a:srgbClr val="002060">
              <a:alpha val="48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وَأَصْحَابِهِ وَمَنْ تَبِعَهُ وَوَالَاهُ،</a:t>
            </a:r>
          </a:p>
        </p:txBody>
      </p:sp>
      <p:sp>
        <p:nvSpPr>
          <p:cNvPr id="4" name="TextBox 3"/>
          <p:cNvSpPr txBox="1"/>
          <p:nvPr/>
        </p:nvSpPr>
        <p:spPr>
          <a:xfrm>
            <a:off x="107184" y="3723144"/>
            <a:ext cx="8915399" cy="2246769"/>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yang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mengikutnya</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menolongnya</a:t>
            </a:r>
            <a:endParaRPr lang="en-US" sz="28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237617" y="1066800"/>
            <a:ext cx="8617635" cy="2031325"/>
          </a:xfrm>
          <a:prstGeom prst="rect">
            <a:avLst/>
          </a:prstGeom>
          <a:solidFill>
            <a:srgbClr val="7030A0">
              <a:alpha val="51000"/>
            </a:srgbClr>
          </a:solidFill>
        </p:spPr>
        <p:txBody>
          <a:bodyPr wrap="square">
            <a:spAutoFit/>
          </a:bodyPr>
          <a:lstStyle/>
          <a:p>
            <a:pPr algn="ctr" rtl="1"/>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 </a:t>
            </a:r>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r>
              <a:rPr lang="ar-SA"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en-US" sz="72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لَعَلَّكُمْ تُفْلِحُونَ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457200" y="3729097"/>
            <a:ext cx="8153401" cy="2062103"/>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sama-sama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Allah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SWT dan </a:t>
            </a:r>
            <a:r>
              <a:rPr lang="es-ES" sz="32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taat</a:t>
            </a:r>
            <a:r>
              <a:rPr lang="es-E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kepadanya</a:t>
            </a:r>
            <a:r>
              <a:rPr lang="es-E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Mudah-mudahan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meraih</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s-ES" sz="3200" b="1" dirty="0" err="1">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s-ES" sz="3200" b="1" dirty="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2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1784903" y="533400"/>
            <a:ext cx="5638800" cy="923330"/>
          </a:xfrm>
          <a:prstGeom prst="rect">
            <a:avLst/>
          </a:prstGeom>
          <a:noFill/>
        </p:spPr>
        <p:txBody>
          <a:bodyPr wrap="square" lIns="91440" tIns="45720" rIns="91440" bIns="45720">
            <a:spAutoFit/>
          </a:bodyPr>
          <a:lstStyle/>
          <a:p>
            <a:pPr algn="ct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Tajuk</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Khutbah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Hari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Ini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endParaRPr lang="en-US" sz="5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endParaRPr>
          </a:p>
        </p:txBody>
      </p:sp>
      <p:sp>
        <p:nvSpPr>
          <p:cNvPr id="3" name="Rectangle 2"/>
          <p:cNvSpPr/>
          <p:nvPr/>
        </p:nvSpPr>
        <p:spPr>
          <a:xfrm>
            <a:off x="949601" y="1456730"/>
            <a:ext cx="7162800" cy="461665"/>
          </a:xfrm>
          <a:prstGeom prst="rect">
            <a:avLst/>
          </a:prstGeom>
          <a:solidFill>
            <a:schemeClr val="bg1">
              <a:lumMod val="85000"/>
              <a:alpha val="78000"/>
            </a:schemeClr>
          </a:solidFill>
        </p:spPr>
        <p:txBody>
          <a:bodyPr wrap="square">
            <a:spAutoFit/>
          </a:bodyPr>
          <a:lstStyle/>
          <a:p>
            <a:pPr algn="ctr"/>
            <a:r>
              <a:rPr lang="en-US" sz="2400" b="1" dirty="0" smtClean="0">
                <a:ln w="1905"/>
                <a:solidFill>
                  <a:schemeClr val="accent5">
                    <a:lumMod val="50000"/>
                  </a:schemeClr>
                </a:solidFill>
                <a:effectLst>
                  <a:innerShdw blurRad="69850" dist="43180" dir="5400000">
                    <a:srgbClr val="000000">
                      <a:alpha val="65000"/>
                    </a:srgbClr>
                  </a:innerShdw>
                </a:effectLst>
              </a:rPr>
              <a:t>25 </a:t>
            </a:r>
            <a:r>
              <a:rPr lang="en-US" sz="2400" b="1" dirty="0" err="1">
                <a:ln w="1905"/>
                <a:solidFill>
                  <a:schemeClr val="accent5">
                    <a:lumMod val="50000"/>
                  </a:schemeClr>
                </a:solidFill>
                <a:effectLst>
                  <a:innerShdw blurRad="69850" dist="43180" dir="5400000">
                    <a:srgbClr val="000000">
                      <a:alpha val="65000"/>
                    </a:srgbClr>
                  </a:innerShdw>
                </a:effectLst>
              </a:rPr>
              <a:t>Februari</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smtClean="0">
                <a:ln w="1905"/>
                <a:solidFill>
                  <a:schemeClr val="accent5">
                    <a:lumMod val="50000"/>
                  </a:schemeClr>
                </a:solidFill>
                <a:effectLst>
                  <a:innerShdw blurRad="69850" dist="43180" dir="5400000">
                    <a:srgbClr val="000000">
                      <a:alpha val="65000"/>
                    </a:srgbClr>
                  </a:innerShdw>
                </a:effectLst>
              </a:rPr>
              <a:t>2022 </a:t>
            </a:r>
            <a:r>
              <a:rPr lang="en-US" sz="2400" b="1" i="1" dirty="0" err="1" smtClean="0">
                <a:ln w="1905"/>
                <a:solidFill>
                  <a:schemeClr val="accent5">
                    <a:lumMod val="50000"/>
                  </a:schemeClr>
                </a:solidFill>
                <a:effectLst>
                  <a:innerShdw blurRad="69850" dist="43180" dir="5400000">
                    <a:srgbClr val="000000">
                      <a:alpha val="65000"/>
                    </a:srgbClr>
                  </a:innerShdw>
                </a:effectLst>
              </a:rPr>
              <a:t>Bersamaan</a:t>
            </a:r>
            <a:r>
              <a:rPr lang="en-US" sz="2400" b="1" dirty="0">
                <a:ln w="1905"/>
                <a:solidFill>
                  <a:schemeClr val="accent5">
                    <a:lumMod val="50000"/>
                  </a:schemeClr>
                </a:solidFill>
                <a:effectLst>
                  <a:innerShdw blurRad="69850" dist="43180" dir="5400000">
                    <a:srgbClr val="000000">
                      <a:alpha val="65000"/>
                    </a:srgbClr>
                  </a:innerShdw>
                </a:effectLst>
              </a:rPr>
              <a:t> </a:t>
            </a:r>
            <a:r>
              <a:rPr lang="en-US" sz="2400" b="1" dirty="0" smtClean="0">
                <a:ln w="1905"/>
                <a:solidFill>
                  <a:schemeClr val="accent5">
                    <a:lumMod val="50000"/>
                  </a:schemeClr>
                </a:solidFill>
                <a:effectLst>
                  <a:innerShdw blurRad="69850" dist="43180" dir="5400000">
                    <a:srgbClr val="000000">
                      <a:alpha val="65000"/>
                    </a:srgbClr>
                  </a:innerShdw>
                </a:effectLst>
              </a:rPr>
              <a:t> 23 </a:t>
            </a:r>
            <a:r>
              <a:rPr lang="en-US" sz="2400" b="1" dirty="0" err="1">
                <a:ln w="1905"/>
                <a:solidFill>
                  <a:schemeClr val="accent5">
                    <a:lumMod val="50000"/>
                  </a:schemeClr>
                </a:solidFill>
                <a:effectLst>
                  <a:innerShdw blurRad="69850" dist="43180" dir="5400000">
                    <a:srgbClr val="000000">
                      <a:alpha val="65000"/>
                    </a:srgbClr>
                  </a:innerShdw>
                </a:effectLst>
              </a:rPr>
              <a:t>Rejab</a:t>
            </a:r>
            <a:r>
              <a:rPr lang="en-US" sz="2400" b="1" dirty="0">
                <a:ln w="1905"/>
                <a:solidFill>
                  <a:schemeClr val="accent5">
                    <a:lumMod val="50000"/>
                  </a:schemeClr>
                </a:solidFill>
                <a:effectLst>
                  <a:innerShdw blurRad="69850" dist="43180" dir="5400000">
                    <a:srgbClr val="000000">
                      <a:alpha val="65000"/>
                    </a:srgbClr>
                  </a:innerShdw>
                </a:effectLst>
              </a:rPr>
              <a:t> 1443</a:t>
            </a:r>
          </a:p>
        </p:txBody>
      </p:sp>
      <p:sp>
        <p:nvSpPr>
          <p:cNvPr id="6" name="Rectangle 5"/>
          <p:cNvSpPr/>
          <p:nvPr/>
        </p:nvSpPr>
        <p:spPr>
          <a:xfrm>
            <a:off x="67689" y="2819400"/>
            <a:ext cx="8915399" cy="286232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“Peristiwa Isra' dan Mi'raj Penghayatan Sepanjang Zaman</a:t>
            </a:r>
            <a:r>
              <a:rPr lang="sv-SE"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a:t>
            </a:r>
            <a:endParaRPr lang="fi-FI"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6">
                                            <p:txEl>
                                              <p:pRg st="0" end="0"/>
                                            </p:txEl>
                                          </p:spTgt>
                                        </p:tgtEl>
                                        <p:attrNameLst>
                                          <p:attrName>ppt_x</p:attrName>
                                          <p:attrName>ppt_y</p:attrName>
                                        </p:attrNameLst>
                                      </p:cBhvr>
                                    </p:animMotion>
                                    <p:animRot by="1500000">
                                      <p:cBhvr>
                                        <p:cTn id="7" dur="125" fill="hold">
                                          <p:stCondLst>
                                            <p:cond delay="0"/>
                                          </p:stCondLst>
                                        </p:cTn>
                                        <p:tgtEl>
                                          <p:spTgt spid="6">
                                            <p:txEl>
                                              <p:pRg st="0" end="0"/>
                                            </p:txEl>
                                          </p:spTgt>
                                        </p:tgtEl>
                                        <p:attrNameLst>
                                          <p:attrName>r</p:attrName>
                                        </p:attrNameLst>
                                      </p:cBhvr>
                                    </p:animRot>
                                    <p:animRot by="-1500000">
                                      <p:cBhvr>
                                        <p:cTn id="8" dur="125" fill="hold">
                                          <p:stCondLst>
                                            <p:cond delay="125"/>
                                          </p:stCondLst>
                                        </p:cTn>
                                        <p:tgtEl>
                                          <p:spTgt spid="6">
                                            <p:txEl>
                                              <p:pRg st="0" end="0"/>
                                            </p:txEl>
                                          </p:spTgt>
                                        </p:tgtEl>
                                        <p:attrNameLst>
                                          <p:attrName>r</p:attrName>
                                        </p:attrNameLst>
                                      </p:cBhvr>
                                    </p:animRot>
                                    <p:animRot by="-1500000">
                                      <p:cBhvr>
                                        <p:cTn id="9" dur="125" fill="hold">
                                          <p:stCondLst>
                                            <p:cond delay="250"/>
                                          </p:stCondLst>
                                        </p:cTn>
                                        <p:tgtEl>
                                          <p:spTgt spid="6">
                                            <p:txEl>
                                              <p:pRg st="0" end="0"/>
                                            </p:txEl>
                                          </p:spTgt>
                                        </p:tgtEl>
                                        <p:attrNameLst>
                                          <p:attrName>r</p:attrName>
                                        </p:attrNameLst>
                                      </p:cBhvr>
                                    </p:animRot>
                                    <p:animRot by="1500000">
                                      <p:cBhvr>
                                        <p:cTn id="10" dur="125" fill="hold">
                                          <p:stCondLst>
                                            <p:cond delay="375"/>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l="-10000" r="-10000"/>
          </a:stretch>
        </a:blipFill>
        <a:effectLst/>
      </p:bgPr>
    </p:bg>
    <p:spTree>
      <p:nvGrpSpPr>
        <p:cNvPr id="1" name=""/>
        <p:cNvGrpSpPr/>
        <p:nvPr/>
      </p:nvGrpSpPr>
      <p:grpSpPr>
        <a:xfrm>
          <a:off x="0" y="0"/>
          <a:ext cx="0" cy="0"/>
          <a:chOff x="0" y="0"/>
          <a:chExt cx="0" cy="0"/>
        </a:xfrm>
      </p:grpSpPr>
      <p:sp>
        <p:nvSpPr>
          <p:cNvPr id="5" name="Rounded Rectangle 4"/>
          <p:cNvSpPr/>
          <p:nvPr/>
        </p:nvSpPr>
        <p:spPr>
          <a:xfrm>
            <a:off x="304800" y="2514601"/>
            <a:ext cx="8686800" cy="1523999"/>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Bulan </a:t>
            </a:r>
            <a:r>
              <a:rPr lang="sv-SE"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yang sinonim dengan peristiwa al-Isra’ dan al-Mi’raj. Satu perjalanan malam Nabi Muhammad saw secara ruh dan jasad dari al-Masjidil Haram ke al-Masjidil Aqsa, sebelum dinaikkan ke langit, sebagaimana terakam dalam al-Quran dan Hadis.</a:t>
            </a:r>
            <a:endPar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Down Arrow 2"/>
          <p:cNvSpPr/>
          <p:nvPr/>
        </p:nvSpPr>
        <p:spPr>
          <a:xfrm>
            <a:off x="7848600" y="4800600"/>
            <a:ext cx="606631" cy="1066799"/>
          </a:xfrm>
          <a:prstGeom prst="downArrow">
            <a:avLst/>
          </a:prstGeom>
          <a:solidFill>
            <a:schemeClr val="accent4">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nip Diagonal Corner Rectangle 1"/>
          <p:cNvSpPr/>
          <p:nvPr/>
        </p:nvSpPr>
        <p:spPr>
          <a:xfrm>
            <a:off x="533400" y="304800"/>
            <a:ext cx="8305800" cy="762000"/>
          </a:xfrm>
          <a:prstGeom prst="snip2DiagRect">
            <a:avLst>
              <a:gd name="adj1" fmla="val 0"/>
              <a:gd name="adj2" fmla="val 37917"/>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Bulan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REJAB</a:t>
            </a:r>
            <a:endParaRPr lang="en-US" sz="3200" dirty="0"/>
          </a:p>
        </p:txBody>
      </p:sp>
      <p:sp>
        <p:nvSpPr>
          <p:cNvPr id="8" name="Rounded Rectangle 7"/>
          <p:cNvSpPr/>
          <p:nvPr/>
        </p:nvSpPr>
        <p:spPr>
          <a:xfrm>
            <a:off x="304800" y="4724401"/>
            <a:ext cx="8686800" cy="1295400"/>
          </a:xfrm>
          <a:prstGeom prst="roundRect">
            <a:avLst/>
          </a:prstGeom>
          <a:solidFill>
            <a:schemeClr val="accent5">
              <a:lumMod val="20000"/>
              <a:lumOff val="80000"/>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sv-SE"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Peristiwa ini benar-benar berlaku secara mutawatir yang tidak boleh disangkal lagi. Ini bermakna sesiapa yang mengingkari peristiwa ini boleh membawa kepada kekufuran</a:t>
            </a:r>
            <a:endPar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Down Arrow 5"/>
          <p:cNvSpPr/>
          <p:nvPr/>
        </p:nvSpPr>
        <p:spPr>
          <a:xfrm>
            <a:off x="4343400" y="1066800"/>
            <a:ext cx="762000" cy="1371600"/>
          </a:xfrm>
          <a:prstGeom prst="downArrow">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6669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802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035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12406909</TotalTime>
  <Words>1440</Words>
  <Application>Microsoft Office PowerPoint</Application>
  <PresentationFormat>On-screen Show (4:3)</PresentationFormat>
  <Paragraphs>142</Paragraphs>
  <Slides>40</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40</vt:i4>
      </vt:variant>
    </vt:vector>
  </HeadingPairs>
  <TitlesOfParts>
    <vt:vector size="57" baseType="lpstr">
      <vt:lpstr>Arial Unicode MS</vt:lpstr>
      <vt:lpstr>Agency FB</vt:lpstr>
      <vt:lpstr>Aharoni</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400</cp:revision>
  <dcterms:created xsi:type="dcterms:W3CDTF">2017-12-24T04:47:57Z</dcterms:created>
  <dcterms:modified xsi:type="dcterms:W3CDTF">2022-02-24T02:09:24Z</dcterms:modified>
</cp:coreProperties>
</file>